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63" r:id="rId6"/>
    <p:sldId id="261" r:id="rId7"/>
    <p:sldId id="262" r:id="rId8"/>
    <p:sldId id="264" r:id="rId9"/>
    <p:sldId id="265" r:id="rId10"/>
    <p:sldId id="266" r:id="rId11"/>
    <p:sldId id="270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156F6D-534F-4EAC-9BF7-ED8D2ECD0E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932CE89-A817-444F-AD11-393340EC29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49894D-BD78-4160-A83C-9E4A1D3BB4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012A-281D-426B-900D-A2D748D59806}" type="datetimeFigureOut">
              <a:rPr lang="en-US" smtClean="0"/>
              <a:t>6/6/2019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E8C352-B17B-4880-A7CE-FE93E065A0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849690-1064-4765-9647-A00693794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A2479-D046-4FA3-BCB2-A23A421C0B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272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39EDC9-30EE-4190-A33C-5FDA5E6AB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BE6FBF-A7A3-46E9-8A7E-5FCA04F673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77EEEC-9A22-41C9-A0E1-EE43E7B4D6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012A-281D-426B-900D-A2D748D59806}" type="datetimeFigureOut">
              <a:rPr lang="en-US" smtClean="0"/>
              <a:t>6/6/2019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8E05C0-EB9A-40DF-B05B-F9ADB7AE02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74083A-EFBE-475F-A0A0-B12EAA6293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A2479-D046-4FA3-BCB2-A23A421C0B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701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582CFF7-94A6-4E95-A5D0-06ACEB83A2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CC326B3-A5C1-45C0-98F2-7ADC2E4435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C8D658-96F8-4D4D-8762-CA9EE068F1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012A-281D-426B-900D-A2D748D59806}" type="datetimeFigureOut">
              <a:rPr lang="en-US" smtClean="0"/>
              <a:t>6/6/2019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1533BD-1DE0-456C-8A83-19669AEC41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B9906D-6618-4081-959D-43E5A8314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A2479-D046-4FA3-BCB2-A23A421C0B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9456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D35B14-7BB8-44EB-8DBC-7160E1B74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0E2E74-E3BE-4D27-9AD2-735255C561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8E6F0C-46D6-4459-9E4D-1435EE4A94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012A-281D-426B-900D-A2D748D59806}" type="datetimeFigureOut">
              <a:rPr lang="en-US" smtClean="0"/>
              <a:t>6/6/2019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EEF9AA-556C-41CA-8CA0-9A899631E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D1982F-593E-44DA-BDD3-5B1BE34119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A2479-D046-4FA3-BCB2-A23A421C0B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9630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09EA2F-CC45-4890-AF36-78775EBC6E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5838C0-87C1-4D29-8328-F3819A0EE6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3B64B9-8999-4283-B42E-84E59701F9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012A-281D-426B-900D-A2D748D59806}" type="datetimeFigureOut">
              <a:rPr lang="en-US" smtClean="0"/>
              <a:t>6/6/2019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DC2276-2536-43DC-8C75-EBFB7C6657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3E0DF7-F8D4-4979-B884-493B90F69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A2479-D046-4FA3-BCB2-A23A421C0B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038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A27B72-1F4A-4E4B-8EB9-8BD672FA1E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A4C8A4-6FCA-496C-89B9-ACD9CF7204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764864-F666-4469-A8A2-F661CB4334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CA5187-2203-4FC9-9F1D-B2E88F469A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012A-281D-426B-900D-A2D748D59806}" type="datetimeFigureOut">
              <a:rPr lang="en-US" smtClean="0"/>
              <a:t>6/6/2019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E5C902-22E6-4345-B12A-B689652544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E76C10-ED3A-4E37-B9BD-4E79CC10D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A2479-D046-4FA3-BCB2-A23A421C0B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3714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78DF1-9461-4D1E-B7C8-47669A9D0B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96FEEC-223C-46F6-A7FB-46E7950D5C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C6CC0B-A0E8-40F1-ABAA-E5F04D2F34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A03CE17-78C8-43B9-9D4B-39871B36DE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50C1BC2-4EF5-4110-A8D0-CAB65AD69C1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2CE7DCD-9E27-4AB2-B9C5-6C16F9BE34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012A-281D-426B-900D-A2D748D59806}" type="datetimeFigureOut">
              <a:rPr lang="en-US" smtClean="0"/>
              <a:t>6/6/2019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EA97C-E569-4219-945C-C8E4E6E139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D0657F3-C756-4FAA-AE1C-144E15D988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A2479-D046-4FA3-BCB2-A23A421C0B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6170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ACF90-ADD8-44AB-9999-ABFE449BD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1ABFE1-520C-4BA2-B44F-FD6DCC2E0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012A-281D-426B-900D-A2D748D59806}" type="datetimeFigureOut">
              <a:rPr lang="en-US" smtClean="0"/>
              <a:t>6/6/2019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47CE01-8910-434A-81FE-C8D83AD02B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554603-6681-44AC-B098-2A1D739CE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A2479-D046-4FA3-BCB2-A23A421C0B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5439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F17E135-4813-466E-89D8-DE38F70311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012A-281D-426B-900D-A2D748D59806}" type="datetimeFigureOut">
              <a:rPr lang="en-US" smtClean="0"/>
              <a:t>6/6/2019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C162A74-0C68-4EF7-B195-D25C5DDEC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B692D0-96EA-42E7-AF65-DAD1AD48F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A2479-D046-4FA3-BCB2-A23A421C0B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5865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206FE3-66D4-43B2-BDB0-D3F6275F5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B59931-EFF4-4D80-978A-CD5EB0088C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CDA6E2-E12F-4E83-8812-574B0B2A57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A5CF17-27FB-4134-912A-77490025BE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012A-281D-426B-900D-A2D748D59806}" type="datetimeFigureOut">
              <a:rPr lang="en-US" smtClean="0"/>
              <a:t>6/6/2019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A38DC0-2252-4531-9B18-BDF67DD1D3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0AED6A-8F2C-45DD-9D7B-ABB238E5B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A2479-D046-4FA3-BCB2-A23A421C0B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5476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F30CDF-6F2B-40FC-82E3-D31C8DD248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AE6EDB9-1990-45F6-B593-92A0043CE17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44C6AE-80C9-4DA4-8EA6-609F6F9661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0C4BFC-7DD5-41AA-9232-CABF64737F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012A-281D-426B-900D-A2D748D59806}" type="datetimeFigureOut">
              <a:rPr lang="en-US" smtClean="0"/>
              <a:t>6/6/2019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344CC0-CCF8-4845-8B8B-E5445F0E22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DF78C4-BAE3-4A09-87E0-45E5FBEA24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A2479-D046-4FA3-BCB2-A23A421C0B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4261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CD87EC6-CDBE-4330-974A-60D8C28616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2512D9-45AD-4F19-BD4A-23B43C0582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106181-A0C3-4F2C-9F26-DAA092D0E3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03012A-281D-426B-900D-A2D748D59806}" type="datetimeFigureOut">
              <a:rPr lang="en-US" smtClean="0"/>
              <a:t>6/6/2019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3FBEB5-3E6A-4CF2-A1DD-8B67794E43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0B0A51-E3A7-4EB4-B1C7-F6DBA3B0CA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0A2479-D046-4FA3-BCB2-A23A421C0B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9072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play.google.com/store/apps/details?id=com.fialasfiasco.customdiceroller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C0B27210-D0CA-4654-B3E3-9ABB4F178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B0FF6C-5270-4FC7-89B8-30175A1079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46628" y="1783959"/>
            <a:ext cx="4645250" cy="2889114"/>
          </a:xfrm>
        </p:spPr>
        <p:txBody>
          <a:bodyPr anchor="b">
            <a:norm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RPG Dice Roller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6467B96-DA06-4BA2-9A81-C00D4313B5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46627" y="4750893"/>
            <a:ext cx="4645250" cy="1147863"/>
          </a:xfrm>
        </p:spPr>
        <p:txBody>
          <a:bodyPr anchor="t">
            <a:normAutofit/>
          </a:bodyPr>
          <a:lstStyle/>
          <a:p>
            <a:pPr algn="l"/>
            <a:r>
              <a:rPr lang="en-US" sz="2000">
                <a:solidFill>
                  <a:schemeClr val="bg1"/>
                </a:solidFill>
              </a:rPr>
              <a:t>By</a:t>
            </a:r>
          </a:p>
          <a:p>
            <a:pPr algn="l"/>
            <a:r>
              <a:rPr lang="en-US" sz="2000">
                <a:solidFill>
                  <a:schemeClr val="bg1"/>
                </a:solidFill>
              </a:rPr>
              <a:t>Weston Fiala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70B66945-4967-4040-926D-DCA44313CD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24154" cy="685800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327D66D-8B02-40C2-81BD-D91C54490C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382" y="720993"/>
            <a:ext cx="4047843" cy="4047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2949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E862BE82-D00D-42C1-BF16-93AA37870C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F6D92C2D-1D3D-4974-918C-06579FB354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333" y="-2"/>
            <a:ext cx="5441859" cy="5654940"/>
          </a:xfrm>
          <a:custGeom>
            <a:avLst/>
            <a:gdLst>
              <a:gd name="connsiteX0" fmla="*/ 0 w 5441859"/>
              <a:gd name="connsiteY0" fmla="*/ 0 h 5654940"/>
              <a:gd name="connsiteX1" fmla="*/ 4400492 w 5441859"/>
              <a:gd name="connsiteY1" fmla="*/ 0 h 5654940"/>
              <a:gd name="connsiteX2" fmla="*/ 4484767 w 5441859"/>
              <a:gd name="connsiteY2" fmla="*/ 76595 h 5654940"/>
              <a:gd name="connsiteX3" fmla="*/ 5441859 w 5441859"/>
              <a:gd name="connsiteY3" fmla="*/ 2387221 h 5654940"/>
              <a:gd name="connsiteX4" fmla="*/ 2174140 w 5441859"/>
              <a:gd name="connsiteY4" fmla="*/ 5654940 h 5654940"/>
              <a:gd name="connsiteX5" fmla="*/ 156693 w 5441859"/>
              <a:gd name="connsiteY5" fmla="*/ 4957981 h 5654940"/>
              <a:gd name="connsiteX6" fmla="*/ 0 w 5441859"/>
              <a:gd name="connsiteY6" fmla="*/ 4820612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41859" h="5654940">
                <a:moveTo>
                  <a:pt x="0" y="0"/>
                </a:moveTo>
                <a:lnTo>
                  <a:pt x="4400492" y="0"/>
                </a:lnTo>
                <a:lnTo>
                  <a:pt x="4484767" y="76595"/>
                </a:lnTo>
                <a:cubicBezTo>
                  <a:pt x="5076108" y="667936"/>
                  <a:pt x="5441859" y="1484866"/>
                  <a:pt x="5441859" y="2387221"/>
                </a:cubicBezTo>
                <a:cubicBezTo>
                  <a:pt x="5441859" y="4191932"/>
                  <a:pt x="3978851" y="5654940"/>
                  <a:pt x="2174140" y="5654940"/>
                </a:cubicBezTo>
                <a:cubicBezTo>
                  <a:pt x="1412778" y="5654940"/>
                  <a:pt x="712231" y="5394557"/>
                  <a:pt x="156693" y="4957981"/>
                </a:cubicBezTo>
                <a:lnTo>
                  <a:pt x="0" y="4820612"/>
                </a:lnTo>
                <a:close/>
              </a:path>
            </a:pathLst>
          </a:custGeom>
          <a:solidFill>
            <a:schemeClr val="bg1">
              <a:lumMod val="95000"/>
              <a:lumOff val="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B0FF6C-5270-4FC7-89B8-30175A1079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242" y="632990"/>
            <a:ext cx="4062643" cy="1043409"/>
          </a:xfrm>
        </p:spPr>
        <p:txBody>
          <a:bodyPr>
            <a:normAutofit/>
          </a:bodyPr>
          <a:lstStyle/>
          <a:p>
            <a:r>
              <a:rPr lang="en-US" sz="3600" dirty="0"/>
              <a:t>I don’t like shaking it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6467B96-DA06-4BA2-9A81-C00D4313B5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474" y="1774372"/>
            <a:ext cx="4064409" cy="2754086"/>
          </a:xfrm>
        </p:spPr>
        <p:txBody>
          <a:bodyPr anchor="t">
            <a:normAutofit/>
          </a:bodyPr>
          <a:lstStyle/>
          <a:p>
            <a:r>
              <a:rPr lang="en-US" sz="1800" dirty="0"/>
              <a:t>Able to turn off and on the shake feature</a:t>
            </a:r>
          </a:p>
          <a:p>
            <a:endParaRPr lang="en-US" sz="1800" dirty="0"/>
          </a:p>
          <a:p>
            <a:r>
              <a:rPr lang="en-US" sz="1800" dirty="0"/>
              <a:t>Adjust the sensitivity, shake duration, and hold duration by slider</a:t>
            </a:r>
          </a:p>
          <a:p>
            <a:endParaRPr lang="en-US" sz="1800" dirty="0"/>
          </a:p>
          <a:p>
            <a:r>
              <a:rPr lang="en-US" sz="1800" dirty="0"/>
              <a:t>When shake is off, no shake dialog appears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180CBE-D336-4A54-B449-8381C7EFC5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9010" y="643467"/>
            <a:ext cx="2968953" cy="5278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5305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E862BE82-D00D-42C1-BF16-93AA37870C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F6D92C2D-1D3D-4974-918C-06579FB354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333" y="-2"/>
            <a:ext cx="5441859" cy="5654940"/>
          </a:xfrm>
          <a:custGeom>
            <a:avLst/>
            <a:gdLst>
              <a:gd name="connsiteX0" fmla="*/ 0 w 5441859"/>
              <a:gd name="connsiteY0" fmla="*/ 0 h 5654940"/>
              <a:gd name="connsiteX1" fmla="*/ 4400492 w 5441859"/>
              <a:gd name="connsiteY1" fmla="*/ 0 h 5654940"/>
              <a:gd name="connsiteX2" fmla="*/ 4484767 w 5441859"/>
              <a:gd name="connsiteY2" fmla="*/ 76595 h 5654940"/>
              <a:gd name="connsiteX3" fmla="*/ 5441859 w 5441859"/>
              <a:gd name="connsiteY3" fmla="*/ 2387221 h 5654940"/>
              <a:gd name="connsiteX4" fmla="*/ 2174140 w 5441859"/>
              <a:gd name="connsiteY4" fmla="*/ 5654940 h 5654940"/>
              <a:gd name="connsiteX5" fmla="*/ 156693 w 5441859"/>
              <a:gd name="connsiteY5" fmla="*/ 4957981 h 5654940"/>
              <a:gd name="connsiteX6" fmla="*/ 0 w 5441859"/>
              <a:gd name="connsiteY6" fmla="*/ 4820612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41859" h="5654940">
                <a:moveTo>
                  <a:pt x="0" y="0"/>
                </a:moveTo>
                <a:lnTo>
                  <a:pt x="4400492" y="0"/>
                </a:lnTo>
                <a:lnTo>
                  <a:pt x="4484767" y="76595"/>
                </a:lnTo>
                <a:cubicBezTo>
                  <a:pt x="5076108" y="667936"/>
                  <a:pt x="5441859" y="1484866"/>
                  <a:pt x="5441859" y="2387221"/>
                </a:cubicBezTo>
                <a:cubicBezTo>
                  <a:pt x="5441859" y="4191932"/>
                  <a:pt x="3978851" y="5654940"/>
                  <a:pt x="2174140" y="5654940"/>
                </a:cubicBezTo>
                <a:cubicBezTo>
                  <a:pt x="1412778" y="5654940"/>
                  <a:pt x="712231" y="5394557"/>
                  <a:pt x="156693" y="4957981"/>
                </a:cubicBezTo>
                <a:lnTo>
                  <a:pt x="0" y="4820612"/>
                </a:lnTo>
                <a:close/>
              </a:path>
            </a:pathLst>
          </a:custGeom>
          <a:solidFill>
            <a:schemeClr val="bg1">
              <a:lumMod val="95000"/>
              <a:lumOff val="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B0FF6C-5270-4FC7-89B8-30175A1079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242" y="632990"/>
            <a:ext cx="4062643" cy="1043409"/>
          </a:xfrm>
        </p:spPr>
        <p:txBody>
          <a:bodyPr>
            <a:normAutofit/>
          </a:bodyPr>
          <a:lstStyle/>
          <a:p>
            <a:r>
              <a:rPr lang="en-US" sz="3600" dirty="0"/>
              <a:t>Demo Time!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6467B96-DA06-4BA2-9A81-C00D4313B5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474" y="1774372"/>
            <a:ext cx="4064409" cy="2754086"/>
          </a:xfrm>
        </p:spPr>
        <p:txBody>
          <a:bodyPr anchor="t">
            <a:normAutofit/>
          </a:bodyPr>
          <a:lstStyle/>
          <a:p>
            <a:r>
              <a:rPr lang="en-US" sz="1800" dirty="0"/>
              <a:t>Shake to roll a d20</a:t>
            </a:r>
          </a:p>
          <a:p>
            <a:endParaRPr lang="en-US" sz="1800" dirty="0"/>
          </a:p>
          <a:p>
            <a:r>
              <a:rPr lang="en-US" sz="1800" dirty="0"/>
              <a:t>Increase the number of dice and roll some d6s</a:t>
            </a:r>
          </a:p>
          <a:p>
            <a:endParaRPr lang="en-US" sz="1800" dirty="0"/>
          </a:p>
          <a:p>
            <a:r>
              <a:rPr lang="en-US" sz="1800" dirty="0"/>
              <a:t>Check the history, and then clear it</a:t>
            </a:r>
          </a:p>
        </p:txBody>
      </p:sp>
      <p:pic>
        <p:nvPicPr>
          <p:cNvPr id="4" name="Custom_Dice_Roller_Demo">
            <a:hlinkClick r:id="" action="ppaction://media"/>
            <a:extLst>
              <a:ext uri="{FF2B5EF4-FFF2-40B4-BE49-F238E27FC236}">
                <a16:creationId xmlns:a16="http://schemas.microsoft.com/office/drawing/2014/main" id="{407FDAA3-C66B-4207-8EA8-0CF52DECB49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288567" y="449610"/>
            <a:ext cx="3351814" cy="5958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449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03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8A740BC-A0AA-45E0-B899-2AE9C6FE1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13121" y="-2"/>
            <a:ext cx="6278879" cy="6858002"/>
          </a:xfrm>
          <a:custGeom>
            <a:avLst/>
            <a:gdLst>
              <a:gd name="connsiteX0" fmla="*/ 45572 w 6278879"/>
              <a:gd name="connsiteY0" fmla="*/ 0 h 6858002"/>
              <a:gd name="connsiteX1" fmla="*/ 6278879 w 6278879"/>
              <a:gd name="connsiteY1" fmla="*/ 0 h 6858002"/>
              <a:gd name="connsiteX2" fmla="*/ 6278879 w 6278879"/>
              <a:gd name="connsiteY2" fmla="*/ 6858002 h 6858002"/>
              <a:gd name="connsiteX3" fmla="*/ 3292308 w 6278879"/>
              <a:gd name="connsiteY3" fmla="*/ 6858002 h 6858002"/>
              <a:gd name="connsiteX4" fmla="*/ 3181526 w 6278879"/>
              <a:gd name="connsiteY4" fmla="*/ 6786982 h 6858002"/>
              <a:gd name="connsiteX5" fmla="*/ 0 w 6278879"/>
              <a:gd name="connsiteY5" fmla="*/ 803254 h 6858002"/>
              <a:gd name="connsiteX6" fmla="*/ 37255 w 6278879"/>
              <a:gd name="connsiteY6" fmla="*/ 65447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78879" h="6858002">
                <a:moveTo>
                  <a:pt x="45572" y="0"/>
                </a:moveTo>
                <a:lnTo>
                  <a:pt x="6278879" y="0"/>
                </a:lnTo>
                <a:lnTo>
                  <a:pt x="6278879" y="6858002"/>
                </a:lnTo>
                <a:lnTo>
                  <a:pt x="3292308" y="6858002"/>
                </a:lnTo>
                <a:lnTo>
                  <a:pt x="3181526" y="6786982"/>
                </a:lnTo>
                <a:cubicBezTo>
                  <a:pt x="1262021" y="5490191"/>
                  <a:pt x="0" y="3294103"/>
                  <a:pt x="0" y="803254"/>
                </a:cubicBezTo>
                <a:cubicBezTo>
                  <a:pt x="0" y="554169"/>
                  <a:pt x="12620" y="308032"/>
                  <a:pt x="37255" y="65447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8A633B-1F6B-45AD-A31B-8FA6DCA3AB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9013052" cy="1623312"/>
          </a:xfrm>
        </p:spPr>
        <p:txBody>
          <a:bodyPr anchor="b">
            <a:normAutofit/>
          </a:bodyPr>
          <a:lstStyle/>
          <a:p>
            <a:r>
              <a:rPr lang="en-US" sz="4000"/>
              <a:t>Try it out yourself!</a:t>
            </a:r>
          </a:p>
        </p:txBody>
      </p:sp>
      <p:cxnSp>
        <p:nvCxnSpPr>
          <p:cNvPr id="21" name="Straight Arrow Connector 16">
            <a:extLst>
              <a:ext uri="{FF2B5EF4-FFF2-40B4-BE49-F238E27FC236}">
                <a16:creationId xmlns:a16="http://schemas.microsoft.com/office/drawing/2014/main" id="{B874EF51-C858-4BB9-97C3-D17755787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63661" y="2316480"/>
            <a:ext cx="82296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92E299-2823-4D18-97E5-769D342174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320" y="2644518"/>
            <a:ext cx="9013052" cy="3327251"/>
          </a:xfrm>
        </p:spPr>
        <p:txBody>
          <a:bodyPr>
            <a:normAutofit/>
          </a:bodyPr>
          <a:lstStyle/>
          <a:p>
            <a:r>
              <a:rPr lang="en-US" sz="2000" dirty="0"/>
              <a:t>I published the app to the app store!</a:t>
            </a:r>
          </a:p>
          <a:p>
            <a:pPr lvl="1"/>
            <a:endParaRPr lang="en-US" sz="2000" dirty="0">
              <a:hlinkClick r:id="rId2"/>
            </a:endParaRPr>
          </a:p>
          <a:p>
            <a:r>
              <a:rPr lang="en-US" sz="2000" dirty="0">
                <a:hlinkClick r:id="rId2"/>
              </a:rPr>
              <a:t>https://play.google.com/store/apps/details?id=com.fialasfiasco.customdiceroller</a:t>
            </a:r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Search “</a:t>
            </a:r>
            <a:r>
              <a:rPr lang="en-US" sz="2000" dirty="0" err="1"/>
              <a:t>pub:Weston</a:t>
            </a:r>
            <a:r>
              <a:rPr lang="en-US" sz="2000" dirty="0"/>
              <a:t> </a:t>
            </a:r>
            <a:r>
              <a:rPr lang="en-US" sz="2000" dirty="0" err="1"/>
              <a:t>Fiala</a:t>
            </a:r>
            <a:r>
              <a:rPr lang="en-US" sz="2000"/>
              <a:t>” </a:t>
            </a:r>
            <a:r>
              <a:rPr lang="en-US" sz="2000" dirty="0"/>
              <a:t>on the Play Store</a:t>
            </a:r>
          </a:p>
          <a:p>
            <a:endParaRPr lang="en-US" sz="2000" dirty="0"/>
          </a:p>
          <a:p>
            <a:r>
              <a:rPr lang="en-US" sz="2000" dirty="0"/>
              <a:t>Or search “</a:t>
            </a:r>
            <a:r>
              <a:rPr lang="en-US" sz="2000" dirty="0" err="1"/>
              <a:t>com.fialasfiasco.customdiceroller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7372135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8A740BC-A0AA-45E0-B899-2AE9C6FE1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13121" y="-2"/>
            <a:ext cx="6278879" cy="6858002"/>
          </a:xfrm>
          <a:custGeom>
            <a:avLst/>
            <a:gdLst>
              <a:gd name="connsiteX0" fmla="*/ 45572 w 6278879"/>
              <a:gd name="connsiteY0" fmla="*/ 0 h 6858002"/>
              <a:gd name="connsiteX1" fmla="*/ 6278879 w 6278879"/>
              <a:gd name="connsiteY1" fmla="*/ 0 h 6858002"/>
              <a:gd name="connsiteX2" fmla="*/ 6278879 w 6278879"/>
              <a:gd name="connsiteY2" fmla="*/ 6858002 h 6858002"/>
              <a:gd name="connsiteX3" fmla="*/ 3292308 w 6278879"/>
              <a:gd name="connsiteY3" fmla="*/ 6858002 h 6858002"/>
              <a:gd name="connsiteX4" fmla="*/ 3181526 w 6278879"/>
              <a:gd name="connsiteY4" fmla="*/ 6786982 h 6858002"/>
              <a:gd name="connsiteX5" fmla="*/ 0 w 6278879"/>
              <a:gd name="connsiteY5" fmla="*/ 803254 h 6858002"/>
              <a:gd name="connsiteX6" fmla="*/ 37255 w 6278879"/>
              <a:gd name="connsiteY6" fmla="*/ 65447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78879" h="6858002">
                <a:moveTo>
                  <a:pt x="45572" y="0"/>
                </a:moveTo>
                <a:lnTo>
                  <a:pt x="6278879" y="0"/>
                </a:lnTo>
                <a:lnTo>
                  <a:pt x="6278879" y="6858002"/>
                </a:lnTo>
                <a:lnTo>
                  <a:pt x="3292308" y="6858002"/>
                </a:lnTo>
                <a:lnTo>
                  <a:pt x="3181526" y="6786982"/>
                </a:lnTo>
                <a:cubicBezTo>
                  <a:pt x="1262021" y="5490191"/>
                  <a:pt x="0" y="3294103"/>
                  <a:pt x="0" y="803254"/>
                </a:cubicBezTo>
                <a:cubicBezTo>
                  <a:pt x="0" y="554169"/>
                  <a:pt x="12620" y="308032"/>
                  <a:pt x="37255" y="65447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8A633B-1F6B-45AD-A31B-8FA6DCA3AB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9013052" cy="1623312"/>
          </a:xfrm>
        </p:spPr>
        <p:txBody>
          <a:bodyPr anchor="b">
            <a:normAutofit/>
          </a:bodyPr>
          <a:lstStyle/>
          <a:p>
            <a:r>
              <a:rPr lang="en-US" sz="4000" dirty="0"/>
              <a:t>Future Features</a:t>
            </a:r>
          </a:p>
        </p:txBody>
      </p:sp>
      <p:cxnSp>
        <p:nvCxnSpPr>
          <p:cNvPr id="21" name="Straight Arrow Connector 16">
            <a:extLst>
              <a:ext uri="{FF2B5EF4-FFF2-40B4-BE49-F238E27FC236}">
                <a16:creationId xmlns:a16="http://schemas.microsoft.com/office/drawing/2014/main" id="{B874EF51-C858-4BB9-97C3-D17755787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63661" y="2316480"/>
            <a:ext cx="82296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92E299-2823-4D18-97E5-769D342174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320" y="2644518"/>
            <a:ext cx="9013052" cy="3327251"/>
          </a:xfrm>
        </p:spPr>
        <p:txBody>
          <a:bodyPr>
            <a:normAutofit/>
          </a:bodyPr>
          <a:lstStyle/>
          <a:p>
            <a:r>
              <a:rPr lang="en-US" sz="2000" dirty="0"/>
              <a:t>Arbitrary dice rolls outside of standard set</a:t>
            </a:r>
          </a:p>
          <a:p>
            <a:pPr lvl="1"/>
            <a:r>
              <a:rPr lang="en-US" sz="1600" dirty="0"/>
              <a:t>d32, d1001, ….</a:t>
            </a:r>
          </a:p>
          <a:p>
            <a:pPr lvl="1"/>
            <a:endParaRPr lang="en-US" sz="1600" dirty="0"/>
          </a:p>
          <a:p>
            <a:r>
              <a:rPr lang="en-US" sz="2000" dirty="0"/>
              <a:t>Roll different dice at once</a:t>
            </a:r>
            <a:endParaRPr lang="en-US" sz="800" dirty="0"/>
          </a:p>
          <a:p>
            <a:pPr lvl="1"/>
            <a:r>
              <a:rPr lang="en-US" sz="1600" dirty="0"/>
              <a:t>d20 and a d4 at once and show the result</a:t>
            </a:r>
          </a:p>
          <a:p>
            <a:pPr lvl="1"/>
            <a:endParaRPr lang="en-US" sz="1600" dirty="0"/>
          </a:p>
          <a:p>
            <a:r>
              <a:rPr lang="en-US" sz="2000" dirty="0"/>
              <a:t>Play a sound every time a dice bounces back from an edge</a:t>
            </a:r>
          </a:p>
          <a:p>
            <a:endParaRPr lang="en-US" sz="2000" dirty="0"/>
          </a:p>
          <a:p>
            <a:r>
              <a:rPr lang="en-US" sz="2000" dirty="0"/>
              <a:t>Allow for color tints on the dice to help distinguish different rolls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5364361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8A740BC-A0AA-45E0-B899-2AE9C6FE1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13121" y="-2"/>
            <a:ext cx="6278879" cy="6858002"/>
          </a:xfrm>
          <a:custGeom>
            <a:avLst/>
            <a:gdLst>
              <a:gd name="connsiteX0" fmla="*/ 45572 w 6278879"/>
              <a:gd name="connsiteY0" fmla="*/ 0 h 6858002"/>
              <a:gd name="connsiteX1" fmla="*/ 6278879 w 6278879"/>
              <a:gd name="connsiteY1" fmla="*/ 0 h 6858002"/>
              <a:gd name="connsiteX2" fmla="*/ 6278879 w 6278879"/>
              <a:gd name="connsiteY2" fmla="*/ 6858002 h 6858002"/>
              <a:gd name="connsiteX3" fmla="*/ 3292308 w 6278879"/>
              <a:gd name="connsiteY3" fmla="*/ 6858002 h 6858002"/>
              <a:gd name="connsiteX4" fmla="*/ 3181526 w 6278879"/>
              <a:gd name="connsiteY4" fmla="*/ 6786982 h 6858002"/>
              <a:gd name="connsiteX5" fmla="*/ 0 w 6278879"/>
              <a:gd name="connsiteY5" fmla="*/ 803254 h 6858002"/>
              <a:gd name="connsiteX6" fmla="*/ 37255 w 6278879"/>
              <a:gd name="connsiteY6" fmla="*/ 65447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78879" h="6858002">
                <a:moveTo>
                  <a:pt x="45572" y="0"/>
                </a:moveTo>
                <a:lnTo>
                  <a:pt x="6278879" y="0"/>
                </a:lnTo>
                <a:lnTo>
                  <a:pt x="6278879" y="6858002"/>
                </a:lnTo>
                <a:lnTo>
                  <a:pt x="3292308" y="6858002"/>
                </a:lnTo>
                <a:lnTo>
                  <a:pt x="3181526" y="6786982"/>
                </a:lnTo>
                <a:cubicBezTo>
                  <a:pt x="1262021" y="5490191"/>
                  <a:pt x="0" y="3294103"/>
                  <a:pt x="0" y="803254"/>
                </a:cubicBezTo>
                <a:cubicBezTo>
                  <a:pt x="0" y="554169"/>
                  <a:pt x="12620" y="308032"/>
                  <a:pt x="37255" y="65447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B0FF6C-5270-4FC7-89B8-30175A1079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9013052" cy="1623312"/>
          </a:xfrm>
        </p:spPr>
        <p:txBody>
          <a:bodyPr anchor="b">
            <a:normAutofit/>
          </a:bodyPr>
          <a:lstStyle/>
          <a:p>
            <a:r>
              <a:rPr lang="en-US" sz="4000"/>
              <a:t>Goal</a:t>
            </a:r>
          </a:p>
        </p:txBody>
      </p:sp>
      <p:cxnSp>
        <p:nvCxnSpPr>
          <p:cNvPr id="12" name="Straight Arrow Connector 9">
            <a:extLst>
              <a:ext uri="{FF2B5EF4-FFF2-40B4-BE49-F238E27FC236}">
                <a16:creationId xmlns:a16="http://schemas.microsoft.com/office/drawing/2014/main" id="{B874EF51-C858-4BB9-97C3-D17755787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63661" y="2316480"/>
            <a:ext cx="82296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46467B96-DA06-4BA2-9A81-C00D4313B5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320" y="2644518"/>
            <a:ext cx="9013052" cy="3327251"/>
          </a:xfrm>
        </p:spPr>
        <p:txBody>
          <a:bodyPr>
            <a:normAutofit/>
          </a:bodyPr>
          <a:lstStyle/>
          <a:p>
            <a:r>
              <a:rPr lang="en-US" sz="2000" dirty="0"/>
              <a:t>Create an app that I would want to use</a:t>
            </a:r>
          </a:p>
          <a:p>
            <a:endParaRPr lang="en-US" sz="2000" dirty="0"/>
          </a:p>
          <a:p>
            <a:r>
              <a:rPr lang="en-US" sz="2000" dirty="0"/>
              <a:t>Minimally viable in 2 development weeks</a:t>
            </a:r>
          </a:p>
          <a:p>
            <a:endParaRPr lang="en-US" sz="2000" dirty="0"/>
          </a:p>
          <a:p>
            <a:r>
              <a:rPr lang="en-US" sz="2000" dirty="0"/>
              <a:t>Fulfills the criteria for a good grade</a:t>
            </a:r>
          </a:p>
          <a:p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9822031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8A740BC-A0AA-45E0-B899-2AE9C6FE1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13121" y="-2"/>
            <a:ext cx="6278879" cy="6858002"/>
          </a:xfrm>
          <a:custGeom>
            <a:avLst/>
            <a:gdLst>
              <a:gd name="connsiteX0" fmla="*/ 45572 w 6278879"/>
              <a:gd name="connsiteY0" fmla="*/ 0 h 6858002"/>
              <a:gd name="connsiteX1" fmla="*/ 6278879 w 6278879"/>
              <a:gd name="connsiteY1" fmla="*/ 0 h 6858002"/>
              <a:gd name="connsiteX2" fmla="*/ 6278879 w 6278879"/>
              <a:gd name="connsiteY2" fmla="*/ 6858002 h 6858002"/>
              <a:gd name="connsiteX3" fmla="*/ 3292308 w 6278879"/>
              <a:gd name="connsiteY3" fmla="*/ 6858002 h 6858002"/>
              <a:gd name="connsiteX4" fmla="*/ 3181526 w 6278879"/>
              <a:gd name="connsiteY4" fmla="*/ 6786982 h 6858002"/>
              <a:gd name="connsiteX5" fmla="*/ 0 w 6278879"/>
              <a:gd name="connsiteY5" fmla="*/ 803254 h 6858002"/>
              <a:gd name="connsiteX6" fmla="*/ 37255 w 6278879"/>
              <a:gd name="connsiteY6" fmla="*/ 65447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78879" h="6858002">
                <a:moveTo>
                  <a:pt x="45572" y="0"/>
                </a:moveTo>
                <a:lnTo>
                  <a:pt x="6278879" y="0"/>
                </a:lnTo>
                <a:lnTo>
                  <a:pt x="6278879" y="6858002"/>
                </a:lnTo>
                <a:lnTo>
                  <a:pt x="3292308" y="6858002"/>
                </a:lnTo>
                <a:lnTo>
                  <a:pt x="3181526" y="6786982"/>
                </a:lnTo>
                <a:cubicBezTo>
                  <a:pt x="1262021" y="5490191"/>
                  <a:pt x="0" y="3294103"/>
                  <a:pt x="0" y="803254"/>
                </a:cubicBezTo>
                <a:cubicBezTo>
                  <a:pt x="0" y="554169"/>
                  <a:pt x="12620" y="308032"/>
                  <a:pt x="37255" y="65447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B0FF6C-5270-4FC7-89B8-30175A1079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9013052" cy="1623312"/>
          </a:xfrm>
        </p:spPr>
        <p:txBody>
          <a:bodyPr anchor="b">
            <a:normAutofit/>
          </a:bodyPr>
          <a:lstStyle/>
          <a:p>
            <a:r>
              <a:rPr lang="en-US" sz="4000"/>
              <a:t>Necessary Features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874EF51-C858-4BB9-97C3-D17755787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63661" y="2316480"/>
            <a:ext cx="82296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46467B96-DA06-4BA2-9A81-C00D4313B5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320" y="2644518"/>
            <a:ext cx="9013052" cy="3327251"/>
          </a:xfrm>
        </p:spPr>
        <p:txBody>
          <a:bodyPr>
            <a:normAutofit/>
          </a:bodyPr>
          <a:lstStyle/>
          <a:p>
            <a:r>
              <a:rPr lang="en-US" sz="2000"/>
              <a:t>Cover the standard RPG dice rolls</a:t>
            </a:r>
          </a:p>
          <a:p>
            <a:pPr lvl="1"/>
            <a:r>
              <a:rPr lang="en-US" sz="2000"/>
              <a:t>d4, d6, d8, d10, d12, d20, and d100</a:t>
            </a:r>
          </a:p>
          <a:p>
            <a:pPr lvl="1"/>
            <a:endParaRPr lang="en-US" sz="2000"/>
          </a:p>
          <a:p>
            <a:r>
              <a:rPr lang="en-US" sz="2000"/>
              <a:t>Roll more than one dice at a time</a:t>
            </a:r>
          </a:p>
          <a:p>
            <a:endParaRPr lang="en-US" sz="2000"/>
          </a:p>
          <a:p>
            <a:r>
              <a:rPr lang="en-US" sz="2000"/>
              <a:t>Add a modifier to the results of the dice</a:t>
            </a:r>
          </a:p>
          <a:p>
            <a:endParaRPr lang="en-US" sz="2000"/>
          </a:p>
          <a:p>
            <a:endParaRPr lang="en-US" sz="2000"/>
          </a:p>
          <a:p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2458839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8A740BC-A0AA-45E0-B899-2AE9C6FE1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13121" y="-2"/>
            <a:ext cx="6278879" cy="6858002"/>
          </a:xfrm>
          <a:custGeom>
            <a:avLst/>
            <a:gdLst>
              <a:gd name="connsiteX0" fmla="*/ 45572 w 6278879"/>
              <a:gd name="connsiteY0" fmla="*/ 0 h 6858002"/>
              <a:gd name="connsiteX1" fmla="*/ 6278879 w 6278879"/>
              <a:gd name="connsiteY1" fmla="*/ 0 h 6858002"/>
              <a:gd name="connsiteX2" fmla="*/ 6278879 w 6278879"/>
              <a:gd name="connsiteY2" fmla="*/ 6858002 h 6858002"/>
              <a:gd name="connsiteX3" fmla="*/ 3292308 w 6278879"/>
              <a:gd name="connsiteY3" fmla="*/ 6858002 h 6858002"/>
              <a:gd name="connsiteX4" fmla="*/ 3181526 w 6278879"/>
              <a:gd name="connsiteY4" fmla="*/ 6786982 h 6858002"/>
              <a:gd name="connsiteX5" fmla="*/ 0 w 6278879"/>
              <a:gd name="connsiteY5" fmla="*/ 803254 h 6858002"/>
              <a:gd name="connsiteX6" fmla="*/ 37255 w 6278879"/>
              <a:gd name="connsiteY6" fmla="*/ 65447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78879" h="6858002">
                <a:moveTo>
                  <a:pt x="45572" y="0"/>
                </a:moveTo>
                <a:lnTo>
                  <a:pt x="6278879" y="0"/>
                </a:lnTo>
                <a:lnTo>
                  <a:pt x="6278879" y="6858002"/>
                </a:lnTo>
                <a:lnTo>
                  <a:pt x="3292308" y="6858002"/>
                </a:lnTo>
                <a:lnTo>
                  <a:pt x="3181526" y="6786982"/>
                </a:lnTo>
                <a:cubicBezTo>
                  <a:pt x="1262021" y="5490191"/>
                  <a:pt x="0" y="3294103"/>
                  <a:pt x="0" y="803254"/>
                </a:cubicBezTo>
                <a:cubicBezTo>
                  <a:pt x="0" y="554169"/>
                  <a:pt x="12620" y="308032"/>
                  <a:pt x="37255" y="65447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B0FF6C-5270-4FC7-89B8-30175A1079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9013052" cy="1623312"/>
          </a:xfrm>
        </p:spPr>
        <p:txBody>
          <a:bodyPr anchor="b">
            <a:normAutofit/>
          </a:bodyPr>
          <a:lstStyle/>
          <a:p>
            <a:r>
              <a:rPr lang="en-US" sz="4000" dirty="0"/>
              <a:t>Additional Features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874EF51-C858-4BB9-97C3-D17755787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63661" y="2316480"/>
            <a:ext cx="82296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46467B96-DA06-4BA2-9A81-C00D4313B5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320" y="2644518"/>
            <a:ext cx="9013052" cy="3327251"/>
          </a:xfrm>
        </p:spPr>
        <p:txBody>
          <a:bodyPr>
            <a:normAutofit/>
          </a:bodyPr>
          <a:lstStyle/>
          <a:p>
            <a:r>
              <a:rPr lang="en-US" sz="2000" dirty="0"/>
              <a:t>Shake the phone to roll the dice</a:t>
            </a:r>
          </a:p>
          <a:p>
            <a:endParaRPr lang="en-US" sz="2000" dirty="0"/>
          </a:p>
          <a:p>
            <a:r>
              <a:rPr lang="en-US" sz="2000" dirty="0"/>
              <a:t>Visually show the dice bouncing around the screen</a:t>
            </a:r>
          </a:p>
          <a:p>
            <a:pPr lvl="1"/>
            <a:endParaRPr lang="en-US" sz="2000" dirty="0"/>
          </a:p>
          <a:p>
            <a:r>
              <a:rPr lang="en-US" sz="2000" dirty="0"/>
              <a:t>Keep a history of all the rolls in the current session</a:t>
            </a:r>
          </a:p>
          <a:p>
            <a:endParaRPr lang="en-US" sz="2000" dirty="0"/>
          </a:p>
          <a:p>
            <a:r>
              <a:rPr lang="en-US" sz="2000" dirty="0"/>
              <a:t>User settings around the shake feature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4555765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6B332A4-D438-4773-A77F-5ED49A448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53768" y="0"/>
            <a:ext cx="8284464" cy="6858000"/>
          </a:xfrm>
          <a:custGeom>
            <a:avLst/>
            <a:gdLst>
              <a:gd name="connsiteX0" fmla="*/ 1818109 w 8284464"/>
              <a:gd name="connsiteY0" fmla="*/ 0 h 6858000"/>
              <a:gd name="connsiteX1" fmla="*/ 6466355 w 8284464"/>
              <a:gd name="connsiteY1" fmla="*/ 0 h 6858000"/>
              <a:gd name="connsiteX2" fmla="*/ 6620596 w 8284464"/>
              <a:gd name="connsiteY2" fmla="*/ 109683 h 6858000"/>
              <a:gd name="connsiteX3" fmla="*/ 8284464 w 8284464"/>
              <a:gd name="connsiteY3" fmla="*/ 3429000 h 6858000"/>
              <a:gd name="connsiteX4" fmla="*/ 6620596 w 8284464"/>
              <a:gd name="connsiteY4" fmla="*/ 6748318 h 6858000"/>
              <a:gd name="connsiteX5" fmla="*/ 6466355 w 8284464"/>
              <a:gd name="connsiteY5" fmla="*/ 6858000 h 6858000"/>
              <a:gd name="connsiteX6" fmla="*/ 1818109 w 8284464"/>
              <a:gd name="connsiteY6" fmla="*/ 6858000 h 6858000"/>
              <a:gd name="connsiteX7" fmla="*/ 1663869 w 8284464"/>
              <a:gd name="connsiteY7" fmla="*/ 6748318 h 6858000"/>
              <a:gd name="connsiteX8" fmla="*/ 0 w 8284464"/>
              <a:gd name="connsiteY8" fmla="*/ 3429000 h 6858000"/>
              <a:gd name="connsiteX9" fmla="*/ 1663869 w 8284464"/>
              <a:gd name="connsiteY9" fmla="*/ 10968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84464" h="6858000">
                <a:moveTo>
                  <a:pt x="1818109" y="0"/>
                </a:moveTo>
                <a:lnTo>
                  <a:pt x="6466355" y="0"/>
                </a:lnTo>
                <a:lnTo>
                  <a:pt x="6620596" y="109683"/>
                </a:lnTo>
                <a:cubicBezTo>
                  <a:pt x="7630666" y="865069"/>
                  <a:pt x="8284464" y="2070683"/>
                  <a:pt x="8284464" y="3429000"/>
                </a:cubicBezTo>
                <a:cubicBezTo>
                  <a:pt x="8284464" y="4787317"/>
                  <a:pt x="7630666" y="5992931"/>
                  <a:pt x="6620596" y="6748318"/>
                </a:cubicBezTo>
                <a:lnTo>
                  <a:pt x="6466355" y="6858000"/>
                </a:lnTo>
                <a:lnTo>
                  <a:pt x="1818109" y="6858000"/>
                </a:lnTo>
                <a:lnTo>
                  <a:pt x="1663869" y="6748318"/>
                </a:lnTo>
                <a:cubicBezTo>
                  <a:pt x="653798" y="5992931"/>
                  <a:pt x="0" y="4787317"/>
                  <a:pt x="0" y="3429000"/>
                </a:cubicBezTo>
                <a:cubicBezTo>
                  <a:pt x="0" y="2070683"/>
                  <a:pt x="653798" y="865069"/>
                  <a:pt x="1663869" y="10968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F9AD32D-FF05-44F4-BD4D-9CEE89B71E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18360" y="0"/>
            <a:ext cx="7955280" cy="6858000"/>
          </a:xfrm>
          <a:custGeom>
            <a:avLst/>
            <a:gdLst>
              <a:gd name="connsiteX0" fmla="*/ 1962423 w 7955280"/>
              <a:gd name="connsiteY0" fmla="*/ 0 h 6858000"/>
              <a:gd name="connsiteX1" fmla="*/ 5992858 w 7955280"/>
              <a:gd name="connsiteY1" fmla="*/ 0 h 6858000"/>
              <a:gd name="connsiteX2" fmla="*/ 6040191 w 7955280"/>
              <a:gd name="connsiteY2" fmla="*/ 27216 h 6858000"/>
              <a:gd name="connsiteX3" fmla="*/ 7955280 w 7955280"/>
              <a:gd name="connsiteY3" fmla="*/ 3429000 h 6858000"/>
              <a:gd name="connsiteX4" fmla="*/ 6040191 w 7955280"/>
              <a:gd name="connsiteY4" fmla="*/ 6830784 h 6858000"/>
              <a:gd name="connsiteX5" fmla="*/ 5992858 w 7955280"/>
              <a:gd name="connsiteY5" fmla="*/ 6858000 h 6858000"/>
              <a:gd name="connsiteX6" fmla="*/ 1962423 w 7955280"/>
              <a:gd name="connsiteY6" fmla="*/ 6858000 h 6858000"/>
              <a:gd name="connsiteX7" fmla="*/ 1915089 w 7955280"/>
              <a:gd name="connsiteY7" fmla="*/ 6830784 h 6858000"/>
              <a:gd name="connsiteX8" fmla="*/ 0 w 7955280"/>
              <a:gd name="connsiteY8" fmla="*/ 3429000 h 6858000"/>
              <a:gd name="connsiteX9" fmla="*/ 1915089 w 7955280"/>
              <a:gd name="connsiteY9" fmla="*/ 2721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955280" h="6858000">
                <a:moveTo>
                  <a:pt x="1962423" y="0"/>
                </a:moveTo>
                <a:lnTo>
                  <a:pt x="5992858" y="0"/>
                </a:lnTo>
                <a:lnTo>
                  <a:pt x="6040191" y="27216"/>
                </a:lnTo>
                <a:cubicBezTo>
                  <a:pt x="7188332" y="724844"/>
                  <a:pt x="7955280" y="1987357"/>
                  <a:pt x="7955280" y="3429000"/>
                </a:cubicBezTo>
                <a:cubicBezTo>
                  <a:pt x="7955280" y="4870644"/>
                  <a:pt x="7188332" y="6133157"/>
                  <a:pt x="6040191" y="6830784"/>
                </a:cubicBezTo>
                <a:lnTo>
                  <a:pt x="5992858" y="6858000"/>
                </a:lnTo>
                <a:lnTo>
                  <a:pt x="1962423" y="6858000"/>
                </a:lnTo>
                <a:lnTo>
                  <a:pt x="1915089" y="6830784"/>
                </a:lnTo>
                <a:cubicBezTo>
                  <a:pt x="766948" y="6133157"/>
                  <a:pt x="0" y="4870644"/>
                  <a:pt x="0" y="3429000"/>
                </a:cubicBezTo>
                <a:cubicBezTo>
                  <a:pt x="0" y="1987357"/>
                  <a:pt x="766948" y="724844"/>
                  <a:pt x="1915089" y="2721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C63677-A511-4599-85D2-C48CFF12F0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5631" y="1441938"/>
            <a:ext cx="7080738" cy="39741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400">
                <a:solidFill>
                  <a:schemeClr val="bg1">
                    <a:lumMod val="95000"/>
                    <a:lumOff val="5000"/>
                  </a:schemeClr>
                </a:solidFill>
              </a:rPr>
              <a:t>What Does it Look like?</a:t>
            </a:r>
          </a:p>
        </p:txBody>
      </p:sp>
    </p:spTree>
    <p:extLst>
      <p:ext uri="{BB962C8B-B14F-4D97-AF65-F5344CB8AC3E}">
        <p14:creationId xmlns:p14="http://schemas.microsoft.com/office/powerpoint/2010/main" val="6235976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E862BE82-D00D-42C1-BF16-93AA37870C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F6D92C2D-1D3D-4974-918C-06579FB354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333" y="-2"/>
            <a:ext cx="5441859" cy="5654940"/>
          </a:xfrm>
          <a:custGeom>
            <a:avLst/>
            <a:gdLst>
              <a:gd name="connsiteX0" fmla="*/ 0 w 5441859"/>
              <a:gd name="connsiteY0" fmla="*/ 0 h 5654940"/>
              <a:gd name="connsiteX1" fmla="*/ 4400492 w 5441859"/>
              <a:gd name="connsiteY1" fmla="*/ 0 h 5654940"/>
              <a:gd name="connsiteX2" fmla="*/ 4484767 w 5441859"/>
              <a:gd name="connsiteY2" fmla="*/ 76595 h 5654940"/>
              <a:gd name="connsiteX3" fmla="*/ 5441859 w 5441859"/>
              <a:gd name="connsiteY3" fmla="*/ 2387221 h 5654940"/>
              <a:gd name="connsiteX4" fmla="*/ 2174140 w 5441859"/>
              <a:gd name="connsiteY4" fmla="*/ 5654940 h 5654940"/>
              <a:gd name="connsiteX5" fmla="*/ 156693 w 5441859"/>
              <a:gd name="connsiteY5" fmla="*/ 4957981 h 5654940"/>
              <a:gd name="connsiteX6" fmla="*/ 0 w 5441859"/>
              <a:gd name="connsiteY6" fmla="*/ 4820612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41859" h="5654940">
                <a:moveTo>
                  <a:pt x="0" y="0"/>
                </a:moveTo>
                <a:lnTo>
                  <a:pt x="4400492" y="0"/>
                </a:lnTo>
                <a:lnTo>
                  <a:pt x="4484767" y="76595"/>
                </a:lnTo>
                <a:cubicBezTo>
                  <a:pt x="5076108" y="667936"/>
                  <a:pt x="5441859" y="1484866"/>
                  <a:pt x="5441859" y="2387221"/>
                </a:cubicBezTo>
                <a:cubicBezTo>
                  <a:pt x="5441859" y="4191932"/>
                  <a:pt x="3978851" y="5654940"/>
                  <a:pt x="2174140" y="5654940"/>
                </a:cubicBezTo>
                <a:cubicBezTo>
                  <a:pt x="1412778" y="5654940"/>
                  <a:pt x="712231" y="5394557"/>
                  <a:pt x="156693" y="4957981"/>
                </a:cubicBezTo>
                <a:lnTo>
                  <a:pt x="0" y="4820612"/>
                </a:lnTo>
                <a:close/>
              </a:path>
            </a:pathLst>
          </a:custGeom>
          <a:solidFill>
            <a:schemeClr val="bg1">
              <a:lumMod val="95000"/>
              <a:lumOff val="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B0FF6C-5270-4FC7-89B8-30175A1079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242" y="632990"/>
            <a:ext cx="4062643" cy="1043409"/>
          </a:xfrm>
        </p:spPr>
        <p:txBody>
          <a:bodyPr>
            <a:normAutofit/>
          </a:bodyPr>
          <a:lstStyle/>
          <a:p>
            <a:r>
              <a:rPr lang="en-US" sz="3300" dirty="0"/>
              <a:t>Main Screen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6467B96-DA06-4BA2-9A81-C00D4313B5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474" y="1774372"/>
            <a:ext cx="4064409" cy="2754086"/>
          </a:xfrm>
        </p:spPr>
        <p:txBody>
          <a:bodyPr anchor="t">
            <a:normAutofit/>
          </a:bodyPr>
          <a:lstStyle/>
          <a:p>
            <a:r>
              <a:rPr lang="en-US" sz="1800" dirty="0"/>
              <a:t>Dark theme look with few color variations </a:t>
            </a:r>
          </a:p>
          <a:p>
            <a:endParaRPr lang="en-US" sz="1800" dirty="0"/>
          </a:p>
          <a:p>
            <a:r>
              <a:rPr lang="en-US" sz="1800" dirty="0"/>
              <a:t>Recognizable icons for each die and a label below each</a:t>
            </a:r>
          </a:p>
          <a:p>
            <a:endParaRPr lang="en-US" sz="1800" dirty="0"/>
          </a:p>
          <a:p>
            <a:r>
              <a:rPr lang="en-US" sz="1800" dirty="0"/>
              <a:t>Buttons for controlling number of die and modifier to be added to roll</a:t>
            </a:r>
          </a:p>
          <a:p>
            <a:endParaRPr lang="en-US" sz="1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39071AB-52AF-4C8D-B532-2084F1B1EE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9010" y="643467"/>
            <a:ext cx="2968953" cy="5278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0110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E862BE82-D00D-42C1-BF16-93AA37870C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F6D92C2D-1D3D-4974-918C-06579FB354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333" y="-2"/>
            <a:ext cx="5441859" cy="5654940"/>
          </a:xfrm>
          <a:custGeom>
            <a:avLst/>
            <a:gdLst>
              <a:gd name="connsiteX0" fmla="*/ 0 w 5441859"/>
              <a:gd name="connsiteY0" fmla="*/ 0 h 5654940"/>
              <a:gd name="connsiteX1" fmla="*/ 4400492 w 5441859"/>
              <a:gd name="connsiteY1" fmla="*/ 0 h 5654940"/>
              <a:gd name="connsiteX2" fmla="*/ 4484767 w 5441859"/>
              <a:gd name="connsiteY2" fmla="*/ 76595 h 5654940"/>
              <a:gd name="connsiteX3" fmla="*/ 5441859 w 5441859"/>
              <a:gd name="connsiteY3" fmla="*/ 2387221 h 5654940"/>
              <a:gd name="connsiteX4" fmla="*/ 2174140 w 5441859"/>
              <a:gd name="connsiteY4" fmla="*/ 5654940 h 5654940"/>
              <a:gd name="connsiteX5" fmla="*/ 156693 w 5441859"/>
              <a:gd name="connsiteY5" fmla="*/ 4957981 h 5654940"/>
              <a:gd name="connsiteX6" fmla="*/ 0 w 5441859"/>
              <a:gd name="connsiteY6" fmla="*/ 4820612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41859" h="5654940">
                <a:moveTo>
                  <a:pt x="0" y="0"/>
                </a:moveTo>
                <a:lnTo>
                  <a:pt x="4400492" y="0"/>
                </a:lnTo>
                <a:lnTo>
                  <a:pt x="4484767" y="76595"/>
                </a:lnTo>
                <a:cubicBezTo>
                  <a:pt x="5076108" y="667936"/>
                  <a:pt x="5441859" y="1484866"/>
                  <a:pt x="5441859" y="2387221"/>
                </a:cubicBezTo>
                <a:cubicBezTo>
                  <a:pt x="5441859" y="4191932"/>
                  <a:pt x="3978851" y="5654940"/>
                  <a:pt x="2174140" y="5654940"/>
                </a:cubicBezTo>
                <a:cubicBezTo>
                  <a:pt x="1412778" y="5654940"/>
                  <a:pt x="712231" y="5394557"/>
                  <a:pt x="156693" y="4957981"/>
                </a:cubicBezTo>
                <a:lnTo>
                  <a:pt x="0" y="4820612"/>
                </a:lnTo>
                <a:close/>
              </a:path>
            </a:pathLst>
          </a:custGeom>
          <a:solidFill>
            <a:schemeClr val="bg1">
              <a:lumMod val="95000"/>
              <a:lumOff val="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B0FF6C-5270-4FC7-89B8-30175A1079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242" y="632990"/>
            <a:ext cx="4062643" cy="1043409"/>
          </a:xfrm>
        </p:spPr>
        <p:txBody>
          <a:bodyPr>
            <a:normAutofit/>
          </a:bodyPr>
          <a:lstStyle/>
          <a:p>
            <a:r>
              <a:rPr lang="en-US" sz="3600"/>
              <a:t>In Action!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6467B96-DA06-4BA2-9A81-C00D4313B5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474" y="1774372"/>
            <a:ext cx="4064409" cy="2754086"/>
          </a:xfrm>
        </p:spPr>
        <p:txBody>
          <a:bodyPr anchor="t">
            <a:normAutofit/>
          </a:bodyPr>
          <a:lstStyle/>
          <a:p>
            <a:r>
              <a:rPr lang="en-US" sz="1800" dirty="0"/>
              <a:t>Dialog appears on screen with bouncing and spinning dice</a:t>
            </a:r>
          </a:p>
          <a:p>
            <a:endParaRPr lang="en-US" sz="1800" dirty="0"/>
          </a:p>
          <a:p>
            <a:r>
              <a:rPr lang="en-US" sz="1800" dirty="0"/>
              <a:t>Message in the middle of the dialog telling the user to shake</a:t>
            </a:r>
          </a:p>
          <a:p>
            <a:endParaRPr lang="en-US" sz="1800" dirty="0"/>
          </a:p>
          <a:p>
            <a:r>
              <a:rPr lang="en-US" sz="1800" dirty="0"/>
              <a:t>After a settable duration of shaking, a hold still message appears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3AF0795-BC14-440D-AF37-51536D205F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9010" y="643467"/>
            <a:ext cx="2968953" cy="5278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9951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E862BE82-D00D-42C1-BF16-93AA37870C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F6D92C2D-1D3D-4974-918C-06579FB354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333" y="-2"/>
            <a:ext cx="5441859" cy="5654940"/>
          </a:xfrm>
          <a:custGeom>
            <a:avLst/>
            <a:gdLst>
              <a:gd name="connsiteX0" fmla="*/ 0 w 5441859"/>
              <a:gd name="connsiteY0" fmla="*/ 0 h 5654940"/>
              <a:gd name="connsiteX1" fmla="*/ 4400492 w 5441859"/>
              <a:gd name="connsiteY1" fmla="*/ 0 h 5654940"/>
              <a:gd name="connsiteX2" fmla="*/ 4484767 w 5441859"/>
              <a:gd name="connsiteY2" fmla="*/ 76595 h 5654940"/>
              <a:gd name="connsiteX3" fmla="*/ 5441859 w 5441859"/>
              <a:gd name="connsiteY3" fmla="*/ 2387221 h 5654940"/>
              <a:gd name="connsiteX4" fmla="*/ 2174140 w 5441859"/>
              <a:gd name="connsiteY4" fmla="*/ 5654940 h 5654940"/>
              <a:gd name="connsiteX5" fmla="*/ 156693 w 5441859"/>
              <a:gd name="connsiteY5" fmla="*/ 4957981 h 5654940"/>
              <a:gd name="connsiteX6" fmla="*/ 0 w 5441859"/>
              <a:gd name="connsiteY6" fmla="*/ 4820612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41859" h="5654940">
                <a:moveTo>
                  <a:pt x="0" y="0"/>
                </a:moveTo>
                <a:lnTo>
                  <a:pt x="4400492" y="0"/>
                </a:lnTo>
                <a:lnTo>
                  <a:pt x="4484767" y="76595"/>
                </a:lnTo>
                <a:cubicBezTo>
                  <a:pt x="5076108" y="667936"/>
                  <a:pt x="5441859" y="1484866"/>
                  <a:pt x="5441859" y="2387221"/>
                </a:cubicBezTo>
                <a:cubicBezTo>
                  <a:pt x="5441859" y="4191932"/>
                  <a:pt x="3978851" y="5654940"/>
                  <a:pt x="2174140" y="5654940"/>
                </a:cubicBezTo>
                <a:cubicBezTo>
                  <a:pt x="1412778" y="5654940"/>
                  <a:pt x="712231" y="5394557"/>
                  <a:pt x="156693" y="4957981"/>
                </a:cubicBezTo>
                <a:lnTo>
                  <a:pt x="0" y="4820612"/>
                </a:lnTo>
                <a:close/>
              </a:path>
            </a:pathLst>
          </a:custGeom>
          <a:solidFill>
            <a:schemeClr val="bg1">
              <a:lumMod val="95000"/>
              <a:lumOff val="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B0FF6C-5270-4FC7-89B8-30175A1079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242" y="632990"/>
            <a:ext cx="4062643" cy="1043409"/>
          </a:xfrm>
        </p:spPr>
        <p:txBody>
          <a:bodyPr>
            <a:normAutofit/>
          </a:bodyPr>
          <a:lstStyle/>
          <a:p>
            <a:r>
              <a:rPr lang="en-US" sz="3600" dirty="0"/>
              <a:t>Results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6467B96-DA06-4BA2-9A81-C00D4313B5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474" y="1774372"/>
            <a:ext cx="4064409" cy="2754086"/>
          </a:xfrm>
        </p:spPr>
        <p:txBody>
          <a:bodyPr anchor="t">
            <a:normAutofit/>
          </a:bodyPr>
          <a:lstStyle/>
          <a:p>
            <a:r>
              <a:rPr lang="en-US" sz="1800" dirty="0"/>
              <a:t>Once the user stops shaking, a new dialog shows up</a:t>
            </a:r>
          </a:p>
          <a:p>
            <a:endParaRPr lang="en-US" sz="1800" dirty="0"/>
          </a:p>
          <a:p>
            <a:r>
              <a:rPr lang="en-US" sz="1800" dirty="0"/>
              <a:t>The roll total is displayed in the center to relay the most important info</a:t>
            </a:r>
          </a:p>
          <a:p>
            <a:endParaRPr lang="en-US" sz="1800" dirty="0"/>
          </a:p>
          <a:p>
            <a:r>
              <a:rPr lang="en-US" sz="1800" dirty="0"/>
              <a:t>Detailed breakdown is available below the total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D676F7-D2D0-43DE-9554-271573CEAE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9010" y="643467"/>
            <a:ext cx="2968953" cy="5278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1704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E862BE82-D00D-42C1-BF16-93AA37870C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F6D92C2D-1D3D-4974-918C-06579FB354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333" y="-2"/>
            <a:ext cx="5441859" cy="5654940"/>
          </a:xfrm>
          <a:custGeom>
            <a:avLst/>
            <a:gdLst>
              <a:gd name="connsiteX0" fmla="*/ 0 w 5441859"/>
              <a:gd name="connsiteY0" fmla="*/ 0 h 5654940"/>
              <a:gd name="connsiteX1" fmla="*/ 4400492 w 5441859"/>
              <a:gd name="connsiteY1" fmla="*/ 0 h 5654940"/>
              <a:gd name="connsiteX2" fmla="*/ 4484767 w 5441859"/>
              <a:gd name="connsiteY2" fmla="*/ 76595 h 5654940"/>
              <a:gd name="connsiteX3" fmla="*/ 5441859 w 5441859"/>
              <a:gd name="connsiteY3" fmla="*/ 2387221 h 5654940"/>
              <a:gd name="connsiteX4" fmla="*/ 2174140 w 5441859"/>
              <a:gd name="connsiteY4" fmla="*/ 5654940 h 5654940"/>
              <a:gd name="connsiteX5" fmla="*/ 156693 w 5441859"/>
              <a:gd name="connsiteY5" fmla="*/ 4957981 h 5654940"/>
              <a:gd name="connsiteX6" fmla="*/ 0 w 5441859"/>
              <a:gd name="connsiteY6" fmla="*/ 4820612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41859" h="5654940">
                <a:moveTo>
                  <a:pt x="0" y="0"/>
                </a:moveTo>
                <a:lnTo>
                  <a:pt x="4400492" y="0"/>
                </a:lnTo>
                <a:lnTo>
                  <a:pt x="4484767" y="76595"/>
                </a:lnTo>
                <a:cubicBezTo>
                  <a:pt x="5076108" y="667936"/>
                  <a:pt x="5441859" y="1484866"/>
                  <a:pt x="5441859" y="2387221"/>
                </a:cubicBezTo>
                <a:cubicBezTo>
                  <a:pt x="5441859" y="4191932"/>
                  <a:pt x="3978851" y="5654940"/>
                  <a:pt x="2174140" y="5654940"/>
                </a:cubicBezTo>
                <a:cubicBezTo>
                  <a:pt x="1412778" y="5654940"/>
                  <a:pt x="712231" y="5394557"/>
                  <a:pt x="156693" y="4957981"/>
                </a:cubicBezTo>
                <a:lnTo>
                  <a:pt x="0" y="4820612"/>
                </a:lnTo>
                <a:close/>
              </a:path>
            </a:pathLst>
          </a:custGeom>
          <a:solidFill>
            <a:schemeClr val="bg1">
              <a:lumMod val="95000"/>
              <a:lumOff val="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B0FF6C-5270-4FC7-89B8-30175A1079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242" y="632990"/>
            <a:ext cx="4062643" cy="1043409"/>
          </a:xfrm>
        </p:spPr>
        <p:txBody>
          <a:bodyPr>
            <a:normAutofit/>
          </a:bodyPr>
          <a:lstStyle/>
          <a:p>
            <a:r>
              <a:rPr lang="en-US" sz="3600" dirty="0"/>
              <a:t>What did I just roll?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6467B96-DA06-4BA2-9A81-C00D4313B5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474" y="1774372"/>
            <a:ext cx="4064409" cy="2754086"/>
          </a:xfrm>
        </p:spPr>
        <p:txBody>
          <a:bodyPr anchor="t">
            <a:normAutofit/>
          </a:bodyPr>
          <a:lstStyle/>
          <a:p>
            <a:r>
              <a:rPr lang="en-US" sz="1800" dirty="0"/>
              <a:t>Swipe to the left to move to the history tab and see what you just got</a:t>
            </a:r>
          </a:p>
          <a:p>
            <a:endParaRPr lang="en-US" sz="1800" dirty="0"/>
          </a:p>
          <a:p>
            <a:r>
              <a:rPr lang="en-US" sz="1800" dirty="0"/>
              <a:t>Newer rolls are appended to the beginning</a:t>
            </a:r>
          </a:p>
          <a:p>
            <a:endParaRPr lang="en-US" sz="1800" dirty="0"/>
          </a:p>
          <a:p>
            <a:r>
              <a:rPr lang="en-US" sz="1800" dirty="0"/>
              <a:t>Able to clear the history by clicking the “X” in the upper right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4B948C-C025-4BDF-85E1-64C4835E90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9010" y="643467"/>
            <a:ext cx="2968953" cy="5278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8138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</TotalTime>
  <Words>420</Words>
  <Application>Microsoft Office PowerPoint</Application>
  <PresentationFormat>Widescreen</PresentationFormat>
  <Paragraphs>81</Paragraphs>
  <Slides>13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RPG Dice Roller</vt:lpstr>
      <vt:lpstr>Goal</vt:lpstr>
      <vt:lpstr>Necessary Features</vt:lpstr>
      <vt:lpstr>Additional Features</vt:lpstr>
      <vt:lpstr>What Does it Look like?</vt:lpstr>
      <vt:lpstr>Main Screen</vt:lpstr>
      <vt:lpstr>In Action!</vt:lpstr>
      <vt:lpstr>Results</vt:lpstr>
      <vt:lpstr>What did I just roll?</vt:lpstr>
      <vt:lpstr>I don’t like shaking it</vt:lpstr>
      <vt:lpstr>Demo Time!</vt:lpstr>
      <vt:lpstr>Try it out yourself!</vt:lpstr>
      <vt:lpstr>Future Features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Custom Dice Roller</dc:title>
  <dc:creator>Weston Fiala</dc:creator>
  <cp:lastModifiedBy>Weston Fiala</cp:lastModifiedBy>
  <cp:revision>5</cp:revision>
  <dcterms:created xsi:type="dcterms:W3CDTF">2019-06-05T22:53:28Z</dcterms:created>
  <dcterms:modified xsi:type="dcterms:W3CDTF">2019-06-07T00:46:46Z</dcterms:modified>
</cp:coreProperties>
</file>